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sldIdLst>
    <p:sldId id="607" r:id="rId2"/>
    <p:sldId id="610" r:id="rId3"/>
    <p:sldId id="608" r:id="rId4"/>
    <p:sldId id="611" r:id="rId5"/>
    <p:sldId id="612" r:id="rId6"/>
    <p:sldId id="613" r:id="rId7"/>
    <p:sldId id="614" r:id="rId8"/>
    <p:sldId id="615" r:id="rId9"/>
    <p:sldId id="638" r:id="rId10"/>
    <p:sldId id="616" r:id="rId11"/>
    <p:sldId id="617" r:id="rId12"/>
    <p:sldId id="643" r:id="rId13"/>
    <p:sldId id="618" r:id="rId14"/>
    <p:sldId id="619" r:id="rId15"/>
    <p:sldId id="620" r:id="rId16"/>
    <p:sldId id="621" r:id="rId17"/>
    <p:sldId id="622" r:id="rId18"/>
    <p:sldId id="623" r:id="rId19"/>
    <p:sldId id="624" r:id="rId20"/>
    <p:sldId id="625" r:id="rId21"/>
    <p:sldId id="626" r:id="rId22"/>
    <p:sldId id="627" r:id="rId23"/>
    <p:sldId id="628" r:id="rId24"/>
    <p:sldId id="629" r:id="rId25"/>
    <p:sldId id="630" r:id="rId26"/>
    <p:sldId id="632" r:id="rId27"/>
    <p:sldId id="633" r:id="rId28"/>
    <p:sldId id="634" r:id="rId29"/>
    <p:sldId id="635" r:id="rId30"/>
    <p:sldId id="636" r:id="rId31"/>
    <p:sldId id="637" r:id="rId32"/>
    <p:sldId id="639" r:id="rId33"/>
    <p:sldId id="640" r:id="rId34"/>
    <p:sldId id="609" r:id="rId35"/>
    <p:sldId id="641" r:id="rId36"/>
    <p:sldId id="64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62222"/>
    <a:srgbClr val="00FA00"/>
    <a:srgbClr val="17385F"/>
    <a:srgbClr val="BC2922"/>
    <a:srgbClr val="950F05"/>
    <a:srgbClr val="F85A5A"/>
    <a:srgbClr val="F51111"/>
    <a:srgbClr val="EB1B1B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50" autoAdjust="0"/>
    <p:restoredTop sz="95701" autoAdjust="0"/>
  </p:normalViewPr>
  <p:slideViewPr>
    <p:cSldViewPr>
      <p:cViewPr varScale="1">
        <p:scale>
          <a:sx n="131" d="100"/>
          <a:sy n="131" d="100"/>
        </p:scale>
        <p:origin x="18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8/30/19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8/30/19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8/30/19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8/30/19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8/30/19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8/30/19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8/30/19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07</a:t>
            </a:r>
            <a:r>
              <a:rPr lang="zh-TW" altLang="en-US" dirty="0"/>
              <a:t>章　網際網路運作原理</a:t>
            </a:r>
          </a:p>
        </p:txBody>
      </p:sp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B26EF-D22D-C441-964B-21529C04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/>
              <a:t>IP</a:t>
            </a:r>
            <a:r>
              <a:rPr lang="zh-TW" altLang="en-US" dirty="0"/>
              <a:t>位址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C90C99-921D-FE47-A9C0-8DFF8AD1F83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每個連接在網路上的設備，都應該被賦予一個獨一無二的</a:t>
            </a:r>
            <a:r>
              <a:rPr lang="en" altLang="zh-TW" dirty="0">
                <a:solidFill>
                  <a:srgbClr val="FF0000"/>
                </a:solidFill>
              </a:rPr>
              <a:t>IP</a:t>
            </a:r>
            <a:r>
              <a:rPr lang="zh-TW" altLang="en-US" dirty="0">
                <a:solidFill>
                  <a:srgbClr val="FF0000"/>
                </a:solidFill>
              </a:rPr>
              <a:t>位址</a:t>
            </a:r>
            <a:r>
              <a:rPr lang="zh-TW" altLang="en-US" dirty="0"/>
              <a:t>（</a:t>
            </a:r>
            <a:r>
              <a:rPr lang="en" altLang="zh-TW" dirty="0"/>
              <a:t>IP Address</a:t>
            </a:r>
            <a:r>
              <a:rPr lang="zh-TW" altLang="en" dirty="0"/>
              <a:t>），</a:t>
            </a:r>
            <a:r>
              <a:rPr lang="zh-TW" altLang="en-US" dirty="0"/>
              <a:t>以作辨識之用</a:t>
            </a:r>
          </a:p>
          <a:p>
            <a:r>
              <a:rPr lang="en" altLang="zh-TW" dirty="0"/>
              <a:t>IP</a:t>
            </a:r>
            <a:r>
              <a:rPr lang="zh-TW" altLang="en-US" dirty="0"/>
              <a:t>位址的格式</a:t>
            </a:r>
            <a:endParaRPr lang="en-US" altLang="zh-TW" dirty="0"/>
          </a:p>
          <a:p>
            <a:pPr lvl="1"/>
            <a:r>
              <a:rPr lang="zh-TW" altLang="en-US" dirty="0"/>
              <a:t>一個</a:t>
            </a:r>
            <a:r>
              <a:rPr lang="en" altLang="zh-TW" dirty="0"/>
              <a:t>IP</a:t>
            </a:r>
            <a:r>
              <a:rPr lang="zh-TW" altLang="en-US" dirty="0"/>
              <a:t>位址</a:t>
            </a:r>
            <a:r>
              <a:rPr lang="en-US" altLang="zh-TW" dirty="0"/>
              <a:t>1</a:t>
            </a:r>
            <a:r>
              <a:rPr lang="zh-TW" altLang="en-US" dirty="0"/>
              <a:t>由四個數字組成，每個數字範圍為</a:t>
            </a:r>
            <a:r>
              <a:rPr lang="en-US" altLang="zh-TW" dirty="0"/>
              <a:t>0</a:t>
            </a:r>
            <a:r>
              <a:rPr lang="zh-TW" altLang="en-US" dirty="0"/>
              <a:t>∼</a:t>
            </a:r>
            <a:r>
              <a:rPr lang="en-US" altLang="zh-TW" dirty="0"/>
              <a:t>255</a:t>
            </a:r>
            <a:r>
              <a:rPr lang="zh-TW" altLang="en-US" dirty="0"/>
              <a:t>，中間用「</a:t>
            </a:r>
            <a:r>
              <a:rPr lang="en-US" altLang="zh-TW" dirty="0"/>
              <a:t>.</a:t>
            </a:r>
            <a:r>
              <a:rPr lang="zh-TW" altLang="en-US" dirty="0"/>
              <a:t>」分開</a:t>
            </a:r>
            <a:endParaRPr lang="en-US" altLang="zh-TW" dirty="0"/>
          </a:p>
          <a:p>
            <a:pPr lvl="1"/>
            <a:r>
              <a:rPr lang="zh-TW" altLang="en-US" dirty="0"/>
              <a:t>如國立臺灣大學網站的主機</a:t>
            </a:r>
            <a:r>
              <a:rPr lang="en" altLang="zh-TW" dirty="0"/>
              <a:t>IP</a:t>
            </a:r>
            <a:r>
              <a:rPr lang="zh-TW" altLang="en-US" dirty="0"/>
              <a:t>位址為「</a:t>
            </a:r>
            <a:r>
              <a:rPr lang="en-US" altLang="zh-TW" dirty="0"/>
              <a:t>140.112.8.116</a:t>
            </a:r>
            <a:r>
              <a:rPr lang="zh-TW" altLang="en-US" dirty="0"/>
              <a:t>」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869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5714E9-7F5A-E84C-BCAE-1735E37D7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網域名稱的使用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7B6E3D-6A7F-2E4B-A381-28A8EAFD225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由於</a:t>
            </a:r>
            <a:r>
              <a:rPr lang="en" altLang="zh-TW" dirty="0"/>
              <a:t>IP</a:t>
            </a:r>
            <a:r>
              <a:rPr lang="zh-TW" altLang="en-US" dirty="0"/>
              <a:t>位址不方便記憶，改用網域名稱（</a:t>
            </a:r>
            <a:r>
              <a:rPr lang="en" altLang="zh-TW" dirty="0"/>
              <a:t>Domain Name</a:t>
            </a:r>
            <a:r>
              <a:rPr lang="zh-TW" altLang="en" dirty="0"/>
              <a:t>，</a:t>
            </a:r>
            <a:r>
              <a:rPr lang="zh-TW" altLang="en-US" dirty="0"/>
              <a:t>簡稱域名）來表示主機的位址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0357BC-86BE-574B-A141-981BCDACF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200400"/>
            <a:ext cx="6858000" cy="332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30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9AE154-74AC-9043-B508-AB4885DD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找查去</a:t>
            </a:r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3DB3B1-C07E-3241-A7FB-3CBBB31F316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請問網址 </a:t>
            </a:r>
            <a:r>
              <a:rPr kumimoji="1" lang="en-US" altLang="zh-TW" dirty="0"/>
              <a:t>http://</a:t>
            </a:r>
            <a:r>
              <a:rPr kumimoji="1" lang="en-US" altLang="zh-TW" dirty="0" err="1"/>
              <a:t>gg.gg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.GG</a:t>
            </a:r>
            <a:r>
              <a:rPr kumimoji="1" lang="zh-TW" altLang="en-US" dirty="0"/>
              <a:t>為哪個國家的官方國家代碼頂級域名</a:t>
            </a:r>
            <a:r>
              <a:rPr kumimoji="1" lang="en-US" altLang="zh-TW" dirty="0"/>
              <a:t>?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請問網址 </a:t>
            </a:r>
            <a:r>
              <a:rPr kumimoji="1" lang="en-US" altLang="zh-TW" dirty="0"/>
              <a:t>http://</a:t>
            </a:r>
            <a:r>
              <a:rPr kumimoji="1" lang="en-US" altLang="zh-TW" dirty="0" err="1"/>
              <a:t>repl.it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.it</a:t>
            </a:r>
            <a:r>
              <a:rPr kumimoji="1" lang="zh-TW" altLang="en-US" dirty="0"/>
              <a:t>為哪個國家的官方國家代碼頂級域名</a:t>
            </a:r>
            <a:r>
              <a:rPr kumimoji="1" lang="en-US" altLang="zh-TW" dirty="0"/>
              <a:t>?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052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BD466C-F789-4F44-A097-0B3412C56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網址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E12F57-C805-D948-9090-6DF400A0EA3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全球資源定位器（</a:t>
            </a:r>
            <a:r>
              <a:rPr lang="en" altLang="zh-TW" dirty="0"/>
              <a:t>URL</a:t>
            </a:r>
            <a:r>
              <a:rPr lang="zh-TW" altLang="en" dirty="0"/>
              <a:t>）</a:t>
            </a:r>
            <a:r>
              <a:rPr lang="zh-TW" altLang="en-US" dirty="0"/>
              <a:t>也就是我們平常說的網址</a:t>
            </a:r>
            <a:endParaRPr lang="en" altLang="zh-TW" dirty="0"/>
          </a:p>
          <a:p>
            <a:endParaRPr lang="en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E52761-4F29-184A-8A0D-0BBEB84F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14600"/>
            <a:ext cx="6096000" cy="39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92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33532B-9E8F-3C48-8B28-73370317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網址表示法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892ACB-EB41-9347-9E2E-5589CD197C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5140424"/>
          </a:xfrm>
        </p:spPr>
        <p:txBody>
          <a:bodyPr>
            <a:normAutofit fontScale="92500" lnSpcReduction="10000"/>
          </a:bodyPr>
          <a:lstStyle/>
          <a:p>
            <a:r>
              <a:rPr lang="en" altLang="zh-TW" dirty="0"/>
              <a:t>URL</a:t>
            </a:r>
            <a:r>
              <a:rPr lang="zh-TW" altLang="en-US" dirty="0"/>
              <a:t>的格式：</a:t>
            </a:r>
          </a:p>
          <a:p>
            <a:pPr lvl="1"/>
            <a:r>
              <a:rPr lang="zh-TW" altLang="en-US" dirty="0"/>
              <a:t>網路資源服務名稱</a:t>
            </a:r>
            <a:r>
              <a:rPr lang="en-US" altLang="zh-TW" dirty="0"/>
              <a:t>://</a:t>
            </a:r>
            <a:r>
              <a:rPr lang="zh-TW" altLang="en-US" dirty="0"/>
              <a:t>伺服器位址</a:t>
            </a:r>
            <a:r>
              <a:rPr lang="en-US" altLang="zh-TW" dirty="0"/>
              <a:t>/</a:t>
            </a:r>
            <a:r>
              <a:rPr lang="zh-TW" altLang="en-US" dirty="0"/>
              <a:t>檔案路徑</a:t>
            </a:r>
            <a:r>
              <a:rPr lang="en-US" altLang="zh-TW" dirty="0"/>
              <a:t>(</a:t>
            </a:r>
            <a:r>
              <a:rPr lang="zh-TW" altLang="en-US" dirty="0"/>
              <a:t>資料夾</a:t>
            </a:r>
            <a:r>
              <a:rPr lang="en-US" altLang="zh-TW" dirty="0"/>
              <a:t>/</a:t>
            </a:r>
            <a:r>
              <a:rPr lang="zh-TW" altLang="en-US" dirty="0"/>
              <a:t>檔案名稱</a:t>
            </a:r>
            <a:r>
              <a:rPr lang="en-US" altLang="zh-TW" dirty="0"/>
              <a:t>)</a:t>
            </a:r>
            <a:endParaRPr lang="zh-TW" altLang="en-US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lang="en-US" altLang="zh-TW" dirty="0"/>
          </a:p>
          <a:p>
            <a:r>
              <a:rPr lang="zh-TW" altLang="en-US" dirty="0"/>
              <a:t>在瀏覽器上輸入「網址」後，可以看到「網頁」</a:t>
            </a:r>
            <a:endParaRPr lang="en-US" altLang="zh-TW" dirty="0"/>
          </a:p>
          <a:p>
            <a:pPr lvl="1"/>
            <a:r>
              <a:rPr lang="zh-TW" altLang="en-US" dirty="0"/>
              <a:t>網頁就是儲存在遠端伺服器上的一個檔案，所以瀏覽器會取回那個檔案，再顯示在我們的畫面上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BCAA8A-6B90-AD43-A7B6-5690BC822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19400"/>
            <a:ext cx="7620000" cy="15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02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DDFC24-97A0-534E-905B-20417CD8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BBF4A8F-BE6F-FA4E-ABC4-6EC6E9FBF4B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66200" y="1412875"/>
            <a:ext cx="6646549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4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C161D6-328F-BB4C-B758-CBE9BA75A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實例演練：網路連線測試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3E9601-8700-DA4E-A0AD-8059DF51E3A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2667000"/>
            <a:ext cx="8153400" cy="3570312"/>
          </a:xfrm>
        </p:spPr>
        <p:txBody>
          <a:bodyPr>
            <a:normAutofit/>
          </a:bodyPr>
          <a:lstStyle/>
          <a:p>
            <a:r>
              <a:rPr lang="zh-TW" altLang="en-US" dirty="0"/>
              <a:t>觀察</a:t>
            </a:r>
            <a:r>
              <a:rPr lang="en" altLang="zh-TW" dirty="0"/>
              <a:t>Windows</a:t>
            </a:r>
            <a:r>
              <a:rPr lang="zh-TW" altLang="en-US" dirty="0"/>
              <a:t>作業系統上的</a:t>
            </a:r>
            <a:r>
              <a:rPr lang="en" altLang="zh-TW" dirty="0"/>
              <a:t>IP</a:t>
            </a:r>
            <a:r>
              <a:rPr lang="zh-TW" altLang="en-US" dirty="0"/>
              <a:t>設定，並測試網路連線情況、查詢</a:t>
            </a:r>
            <a:r>
              <a:rPr lang="en" altLang="zh-TW" dirty="0"/>
              <a:t>IP</a:t>
            </a:r>
            <a:r>
              <a:rPr lang="zh-TW" altLang="en-US" dirty="0"/>
              <a:t>位址與網域名稱</a:t>
            </a:r>
          </a:p>
          <a:p>
            <a:pPr lvl="1"/>
            <a:r>
              <a:rPr lang="zh-TW" altLang="en-US" dirty="0"/>
              <a:t>在</a:t>
            </a:r>
            <a:r>
              <a:rPr lang="en" altLang="zh-TW" dirty="0"/>
              <a:t>Windows 10</a:t>
            </a:r>
            <a:r>
              <a:rPr lang="zh-TW" altLang="en-US" dirty="0"/>
              <a:t>作業系統上選取「開始／</a:t>
            </a:r>
            <a:r>
              <a:rPr lang="en" altLang="zh-TW" dirty="0"/>
              <a:t>Windows</a:t>
            </a:r>
            <a:r>
              <a:rPr lang="zh-TW" altLang="en-US" dirty="0"/>
              <a:t>系統／命令提示字元」，在「命令提示字元」視窗內觀察</a:t>
            </a:r>
            <a:endParaRPr lang="en-US" altLang="zh-TW" dirty="0"/>
          </a:p>
          <a:p>
            <a:pPr lvl="2"/>
            <a:r>
              <a:rPr lang="zh-TW" altLang="en-US" dirty="0"/>
              <a:t>或選取「開始／所有程式／附屬應用程式／命令提示字元」</a:t>
            </a:r>
          </a:p>
          <a:p>
            <a:pPr lvl="1"/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14086EE-E1BA-0244-B185-559B1E018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29813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10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A0EE42-EAD3-1841-A79C-99010B14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ipconfig</a:t>
            </a:r>
            <a:r>
              <a:rPr kumimoji="1" lang="zh-TW" altLang="en-US" dirty="0"/>
              <a:t>：</a:t>
            </a:r>
            <a:r>
              <a:rPr lang="zh-TW" altLang="en-US" dirty="0"/>
              <a:t>顯示電腦目前的</a:t>
            </a:r>
            <a:r>
              <a:rPr lang="en" altLang="zh-TW" dirty="0"/>
              <a:t>IP</a:t>
            </a:r>
            <a:r>
              <a:rPr lang="zh-TW" altLang="en-US" dirty="0"/>
              <a:t>設定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D4F7959-76B5-944D-97B0-8BF3430FCE9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7903" y="1447800"/>
            <a:ext cx="8153400" cy="31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20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33401A-418C-E64D-8093-294239230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ping</a:t>
            </a:r>
            <a:r>
              <a:rPr lang="zh-TW" altLang="en" dirty="0"/>
              <a:t>：</a:t>
            </a:r>
            <a:r>
              <a:rPr lang="zh-TW" altLang="en-US" dirty="0"/>
              <a:t>測試網路連線狀態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E3220AD-5447-134B-AFA7-C19126B8730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62000" y="1524000"/>
            <a:ext cx="740255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17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F76693-70A1-0947-8DC1-2B22FF772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378952" cy="818362"/>
          </a:xfrm>
        </p:spPr>
        <p:txBody>
          <a:bodyPr>
            <a:noAutofit/>
          </a:bodyPr>
          <a:lstStyle/>
          <a:p>
            <a:r>
              <a:rPr lang="en" altLang="zh-TW" sz="3200" dirty="0" err="1"/>
              <a:t>nslookup</a:t>
            </a:r>
            <a:r>
              <a:rPr lang="zh-TW" altLang="en" sz="3200" dirty="0"/>
              <a:t>：</a:t>
            </a:r>
            <a:r>
              <a:rPr lang="zh-TW" altLang="en-US" sz="3200" dirty="0"/>
              <a:t>提供</a:t>
            </a:r>
            <a:r>
              <a:rPr lang="en" altLang="zh-TW" sz="3200" dirty="0"/>
              <a:t>IP</a:t>
            </a:r>
            <a:r>
              <a:rPr lang="zh-TW" altLang="en-US" sz="3200" dirty="0"/>
              <a:t>位址與網域名稱的雙向查詢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664D0DE-F153-6448-8294-253141FE9D4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76400"/>
            <a:ext cx="8153400" cy="22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DD4A11-0BC8-2A40-AB0A-FB3A7D76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常見連接網際網路的方式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47A928-A6E2-5C41-8B5A-39D9372F4A3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BADB64-6600-7D40-BAEE-DAB5908EE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93" y="2009095"/>
            <a:ext cx="4195615" cy="363189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A87F87C-12A1-0841-9F0A-512B50384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531" y="2009095"/>
            <a:ext cx="4191000" cy="362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96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9C8D3D-58A2-7E41-8B55-CE25CF81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網路路由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C253AE-6C59-5D42-887D-C1D9E5993C0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路由</a:t>
            </a:r>
            <a:r>
              <a:rPr lang="zh-TW" altLang="en-US" dirty="0"/>
              <a:t>（</a:t>
            </a:r>
            <a:r>
              <a:rPr lang="en" altLang="zh-TW" dirty="0"/>
              <a:t>Routing</a:t>
            </a:r>
            <a:r>
              <a:rPr lang="zh-TW" altLang="en" dirty="0"/>
              <a:t>）</a:t>
            </a:r>
            <a:r>
              <a:rPr lang="zh-TW" altLang="en-US" dirty="0"/>
              <a:t>是指透過網際網路，把封包從「來源位址」傳輸到「目的地位址」的過程，就像包裹傳遞一般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3E0FBE-DEE7-4042-81A7-44D0BDEA6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048000"/>
            <a:ext cx="6400800" cy="35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72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2E7C41-3B41-0140-A254-794AD1A9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抵達下一站再詢問接下來的路線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287A77-0518-074A-898D-B6637DC9CEF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沿途的每個路由器只會決定封包接下來應往哪一個路由器走，經過一連串的接力，最後把封包送達目的地。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988AB9-AA7F-DF49-B1CC-F5EEB23CE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866916"/>
            <a:ext cx="4569102" cy="39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19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5953C-46FB-764A-9412-3D25D983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路由的概念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406BD7-ECFA-CA4D-AF30-1425592F1F6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情境：假設我們想在台灣四處玩，必須在五個「轉運站」之間移動在各轉運站之間，我們可搭乘公車、台鐵、高鐵或飛機等</a:t>
            </a:r>
          </a:p>
          <a:p>
            <a:r>
              <a:rPr kumimoji="1" lang="zh-TW" altLang="en-US" dirty="0"/>
              <a:t>情境中的路由假設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AE7F1E-B8D6-0C46-953E-2CA4F3B8A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6" y="3825044"/>
            <a:ext cx="8302752" cy="26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24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1D7E3-C5F5-F84D-B1D7-05E19D24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轉運</a:t>
            </a:r>
            <a:r>
              <a:rPr lang="en-US" altLang="zh-TW" dirty="0"/>
              <a:t>(</a:t>
            </a:r>
            <a:r>
              <a:rPr lang="zh-TW" altLang="en-US" dirty="0"/>
              <a:t>即路由</a:t>
            </a:r>
            <a:r>
              <a:rPr lang="en-US" altLang="zh-TW" dirty="0"/>
              <a:t>)</a:t>
            </a:r>
            <a:r>
              <a:rPr lang="zh-TW" altLang="en-US" dirty="0"/>
              <a:t>資訊</a:t>
            </a:r>
            <a:r>
              <a:rPr lang="en-US" altLang="zh-TW" dirty="0"/>
              <a:t>(1/3)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0731607-822D-794C-9E61-999CCF32813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898595" y="1399761"/>
            <a:ext cx="4867453" cy="4824413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5F0B652E-A606-C745-B166-A264997DD5CA}"/>
              </a:ext>
            </a:extLst>
          </p:cNvPr>
          <p:cNvSpPr txBox="1">
            <a:spLocks/>
          </p:cNvSpPr>
          <p:nvPr/>
        </p:nvSpPr>
        <p:spPr>
          <a:xfrm>
            <a:off x="612648" y="1412776"/>
            <a:ext cx="2663952" cy="4824536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320040" indent="-32004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60000"/>
              <a:buFont typeface="Wingdings"/>
              <a:buChar char=""/>
              <a:defRPr kumimoji="0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70000"/>
              <a:buFont typeface="Wingdings 2"/>
              <a:buChar char=""/>
              <a:defRPr kumimoji="0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75000"/>
              <a:buFont typeface="Wingdings"/>
              <a:buChar char=""/>
              <a:defRPr kumimoji="0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3"/>
              </a:buClr>
              <a:buSzPct val="75000"/>
              <a:buFont typeface="Wingdings"/>
              <a:buChar char=""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4"/>
              </a:buClr>
              <a:buSzPct val="65000"/>
              <a:buFont typeface="Wingdings"/>
              <a:buChar char=""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如果台北到花蓮之間的路徑因故不通（或者</a:t>
            </a:r>
            <a:r>
              <a:rPr lang="zh-TW" altLang="en-US" dirty="0">
                <a:solidFill>
                  <a:srgbClr val="FF0000"/>
                </a:solidFill>
              </a:rPr>
              <a:t>非常壅塞</a:t>
            </a:r>
            <a:r>
              <a:rPr lang="zh-TW" altLang="en-US" dirty="0"/>
              <a:t>）時</a:t>
            </a:r>
            <a:endParaRPr lang="en-US" altLang="zh-TW" dirty="0"/>
          </a:p>
          <a:p>
            <a:r>
              <a:rPr lang="zh-TW" altLang="en-US" dirty="0"/>
              <a:t>在台北的我們可以選擇先到台中，再經由東西向路徑轉往花蓮</a:t>
            </a:r>
            <a:endParaRPr lang="en-US" altLang="zh-TW" dirty="0"/>
          </a:p>
          <a:p>
            <a:r>
              <a:rPr lang="zh-TW" altLang="en-US" dirty="0"/>
              <a:t>或者由台北一路南下到高雄，再到花蓮。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6794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2C3E23-B077-C649-82A9-2CE1B618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轉運</a:t>
            </a:r>
            <a:r>
              <a:rPr lang="en-US" altLang="zh-TW" dirty="0"/>
              <a:t>(</a:t>
            </a:r>
            <a:r>
              <a:rPr lang="zh-TW" altLang="en-US" dirty="0"/>
              <a:t>即路由</a:t>
            </a:r>
            <a:r>
              <a:rPr lang="en-US" altLang="zh-TW" dirty="0"/>
              <a:t>)</a:t>
            </a:r>
            <a:r>
              <a:rPr lang="zh-TW" altLang="en-US" dirty="0"/>
              <a:t>資訊</a:t>
            </a:r>
            <a:r>
              <a:rPr lang="en-US" altLang="zh-TW" dirty="0"/>
              <a:t>(2/3)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B89A09-5DE6-084D-82C4-3D80947D4E7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4264152" cy="4824536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/>
              <a:t>當我們走進轉運站， 可以看到轉運站提供的「</a:t>
            </a:r>
            <a:r>
              <a:rPr lang="zh-TW" altLang="en-US" dirty="0">
                <a:solidFill>
                  <a:srgbClr val="FF0000"/>
                </a:solidFill>
              </a:rPr>
              <a:t>轉運資訊</a:t>
            </a:r>
            <a:r>
              <a:rPr lang="zh-TW" altLang="en-US" dirty="0"/>
              <a:t>（ 表） 」</a:t>
            </a:r>
            <a:endParaRPr lang="en-US" altLang="zh-TW" dirty="0"/>
          </a:p>
          <a:p>
            <a:r>
              <a:rPr lang="zh-TW" altLang="en-US" dirty="0"/>
              <a:t>以</a:t>
            </a:r>
            <a:r>
              <a:rPr lang="zh-TW" altLang="en-US" u="sng" dirty="0"/>
              <a:t>台北轉運站</a:t>
            </a:r>
            <a:r>
              <a:rPr lang="zh-TW" altLang="en-US" dirty="0"/>
              <a:t>為例，往台中、台南及高雄的旅客，要到「往台中」的月台候車，表中也列有轉運次數。</a:t>
            </a:r>
            <a:endParaRPr lang="en-US" altLang="zh-TW" dirty="0"/>
          </a:p>
          <a:p>
            <a:pPr lvl="1"/>
            <a:r>
              <a:rPr lang="zh-TW" altLang="en-US" dirty="0"/>
              <a:t>例如：由台北前往高雄時，要先搭乘到台中轉運站後，再於台中轉運站決定接下來如何搭乘，不過已經知道需要兩次的轉運才能抵達高雄。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0C005E2-E531-8E4A-B33B-244942F01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905000"/>
            <a:ext cx="3792948" cy="29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54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B0ABE-66EC-C045-A971-36B4239F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轉運</a:t>
            </a:r>
            <a:r>
              <a:rPr lang="en-US" altLang="zh-TW" dirty="0"/>
              <a:t>(</a:t>
            </a:r>
            <a:r>
              <a:rPr lang="zh-TW" altLang="en-US" dirty="0"/>
              <a:t>即路由</a:t>
            </a:r>
            <a:r>
              <a:rPr lang="en-US" altLang="zh-TW" dirty="0"/>
              <a:t>)</a:t>
            </a:r>
            <a:r>
              <a:rPr lang="zh-TW" altLang="en-US" dirty="0"/>
              <a:t>資訊</a:t>
            </a:r>
            <a:r>
              <a:rPr lang="en-US" altLang="zh-TW" dirty="0"/>
              <a:t>(3/3)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682865-2C6B-6546-99C0-97BCE7493CC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/>
              <a:t>各轉運站可比擬為「</a:t>
            </a:r>
            <a:r>
              <a:rPr lang="zh-TW" altLang="en-US" dirty="0">
                <a:solidFill>
                  <a:srgbClr val="FF0000"/>
                </a:solidFill>
              </a:rPr>
              <a:t>路由器</a:t>
            </a:r>
            <a:r>
              <a:rPr lang="zh-TW" altLang="en-US" dirty="0"/>
              <a:t>」，轉運站提供的「轉運資訊表」就是路由器上的「</a:t>
            </a:r>
            <a:r>
              <a:rPr lang="zh-TW" altLang="en-US" dirty="0">
                <a:solidFill>
                  <a:srgbClr val="FF0000"/>
                </a:solidFill>
              </a:rPr>
              <a:t>路由表</a:t>
            </a:r>
            <a:r>
              <a:rPr lang="zh-TW" altLang="en-US" dirty="0"/>
              <a:t>」</a:t>
            </a:r>
          </a:p>
          <a:p>
            <a:r>
              <a:rPr lang="zh-TW" altLang="en-US" dirty="0"/>
              <a:t>決定路線時，通常有兩種選擇：</a:t>
            </a:r>
          </a:p>
          <a:p>
            <a:pPr lvl="1"/>
            <a:r>
              <a:rPr lang="zh-TW" altLang="en-US" dirty="0"/>
              <a:t>選擇途經</a:t>
            </a:r>
            <a:r>
              <a:rPr lang="zh-TW" altLang="en-US" dirty="0">
                <a:solidFill>
                  <a:srgbClr val="FF0000"/>
                </a:solidFill>
              </a:rPr>
              <a:t>最少轉運站（路由器）</a:t>
            </a:r>
            <a:r>
              <a:rPr lang="zh-TW" altLang="en-US" dirty="0"/>
              <a:t>的路線</a:t>
            </a:r>
          </a:p>
          <a:p>
            <a:pPr lvl="1"/>
            <a:r>
              <a:rPr lang="zh-TW" altLang="en-US" dirty="0"/>
              <a:t>選擇</a:t>
            </a:r>
            <a:r>
              <a:rPr lang="zh-TW" altLang="en-US" dirty="0">
                <a:solidFill>
                  <a:srgbClr val="FF0000"/>
                </a:solidFill>
              </a:rPr>
              <a:t>交通順暢</a:t>
            </a:r>
            <a:r>
              <a:rPr lang="zh-TW" altLang="en-US" dirty="0"/>
              <a:t>（可能是最快抵達或避開壅塞路段）的路線</a:t>
            </a:r>
          </a:p>
          <a:p>
            <a:r>
              <a:rPr lang="zh-TW" altLang="en-US" dirty="0"/>
              <a:t>每台路由器會</a:t>
            </a:r>
            <a:r>
              <a:rPr lang="zh-TW" altLang="en-US" dirty="0">
                <a:solidFill>
                  <a:srgbClr val="FF0000"/>
                </a:solidFill>
              </a:rPr>
              <a:t>維護自己的路由表</a:t>
            </a:r>
            <a:r>
              <a:rPr lang="zh-TW" altLang="en" dirty="0"/>
              <a:t>，</a:t>
            </a:r>
            <a:r>
              <a:rPr lang="zh-TW" altLang="en-US" dirty="0"/>
              <a:t>根據目的地的</a:t>
            </a:r>
            <a:r>
              <a:rPr lang="en" altLang="zh-TW" dirty="0"/>
              <a:t>IP</a:t>
            </a:r>
            <a:r>
              <a:rPr lang="zh-TW" altLang="en-US" dirty="0"/>
              <a:t>位址，從路由表中選擇一條最佳路徑來傳送資料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9994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771CA7-E16E-704A-A73F-97E2905C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※7-3</a:t>
            </a:r>
            <a:r>
              <a:rPr lang="zh-TW" altLang="en-US" dirty="0"/>
              <a:t>　常見的路由演算法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C6FC31-BC2E-FE49-ACDF-2100019A9C8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RIP</a:t>
            </a:r>
            <a:r>
              <a:rPr lang="zh-TW" altLang="en" dirty="0"/>
              <a:t>（</a:t>
            </a:r>
            <a:r>
              <a:rPr lang="zh-TW" altLang="en-US" dirty="0"/>
              <a:t>路由資訊協定）</a:t>
            </a:r>
            <a:endParaRPr lang="en-US" altLang="zh-TW" dirty="0"/>
          </a:p>
          <a:p>
            <a:r>
              <a:rPr lang="en" altLang="zh-TW" dirty="0"/>
              <a:t>OSPF</a:t>
            </a:r>
            <a:r>
              <a:rPr lang="zh-TW" altLang="en" dirty="0"/>
              <a:t>（</a:t>
            </a:r>
            <a:r>
              <a:rPr lang="zh-TW" altLang="en-US" dirty="0"/>
              <a:t>開放式最短路徑優先）</a:t>
            </a:r>
            <a:endParaRPr lang="en-US" altLang="zh-TW" dirty="0"/>
          </a:p>
          <a:p>
            <a:r>
              <a:rPr lang="en" altLang="zh-TW" dirty="0"/>
              <a:t>BGP</a:t>
            </a:r>
            <a:r>
              <a:rPr lang="zh-TW" altLang="en" dirty="0"/>
              <a:t>（</a:t>
            </a:r>
            <a:r>
              <a:rPr lang="zh-TW" altLang="en-US" dirty="0"/>
              <a:t>邊界閘道器協定）</a:t>
            </a:r>
            <a:endParaRPr lang="en-US" altLang="zh-TW" dirty="0"/>
          </a:p>
          <a:p>
            <a:r>
              <a:rPr lang="en" altLang="zh-TW" dirty="0"/>
              <a:t>RIP</a:t>
            </a:r>
            <a:r>
              <a:rPr lang="zh-TW" altLang="en-US" dirty="0"/>
              <a:t>和</a:t>
            </a:r>
            <a:r>
              <a:rPr lang="en" altLang="zh-TW" dirty="0"/>
              <a:t>OSPF</a:t>
            </a:r>
            <a:r>
              <a:rPr lang="zh-TW" altLang="en-US" dirty="0"/>
              <a:t>路由協定適合大樓內部、機構內部等規模較小的網路，</a:t>
            </a:r>
            <a:r>
              <a:rPr lang="en" altLang="zh-TW" dirty="0"/>
              <a:t>BGP</a:t>
            </a:r>
            <a:r>
              <a:rPr lang="zh-TW" altLang="en-US" dirty="0"/>
              <a:t>路由協定則適合</a:t>
            </a:r>
            <a:r>
              <a:rPr lang="en" altLang="zh-TW" dirty="0"/>
              <a:t>ISP</a:t>
            </a:r>
            <a:r>
              <a:rPr lang="zh-TW" altLang="en-US" dirty="0"/>
              <a:t>之間的規模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9247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F308E8-3D82-4045-B559-28042F032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三個路由演算法的使用情境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8D56F09-CB5C-0744-99E5-8B2D33399C7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504188"/>
            <a:ext cx="8153400" cy="46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57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B6192C-10B1-8647-B90C-AB9FCA62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RIP</a:t>
            </a:r>
            <a:r>
              <a:rPr lang="zh-TW" altLang="en-US" dirty="0"/>
              <a:t>路由資訊協定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83422-7682-3442-98C0-35F204DC6A0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路由資訊協定</a:t>
            </a:r>
            <a:r>
              <a:rPr lang="zh-TW" altLang="en-US" dirty="0"/>
              <a:t>（</a:t>
            </a:r>
            <a:r>
              <a:rPr lang="en" altLang="zh-TW" dirty="0"/>
              <a:t>RIP</a:t>
            </a:r>
            <a:r>
              <a:rPr lang="zh-TW" altLang="en" dirty="0"/>
              <a:t>）</a:t>
            </a:r>
            <a:r>
              <a:rPr lang="zh-TW" altLang="en-US" dirty="0"/>
              <a:t>是最常被使用的路由協定，主要是因為它的歷史比較悠久，且容易管理</a:t>
            </a:r>
          </a:p>
          <a:p>
            <a:r>
              <a:rPr lang="en" altLang="zh-TW" dirty="0"/>
              <a:t>RIP</a:t>
            </a:r>
            <a:r>
              <a:rPr lang="zh-TW" altLang="en-US" dirty="0"/>
              <a:t>演算法的特性是：</a:t>
            </a:r>
          </a:p>
          <a:p>
            <a:pPr lvl="1"/>
            <a:r>
              <a:rPr lang="zh-TW" altLang="en-US" dirty="0"/>
              <a:t>根據路徑上必須經過的路由器</a:t>
            </a:r>
            <a:r>
              <a:rPr lang="zh-TW" altLang="en-US" dirty="0">
                <a:solidFill>
                  <a:srgbClr val="FF0000"/>
                </a:solidFill>
              </a:rPr>
              <a:t>數目多寡</a:t>
            </a:r>
            <a:r>
              <a:rPr lang="zh-TW" altLang="en-US" dirty="0"/>
              <a:t>（轉運次數），來決定走哪一條路徑</a:t>
            </a:r>
          </a:p>
          <a:p>
            <a:pPr lvl="1"/>
            <a:r>
              <a:rPr lang="zh-TW" altLang="en-US" dirty="0"/>
              <a:t>每隔</a:t>
            </a:r>
            <a:r>
              <a:rPr lang="en-US" altLang="zh-TW" dirty="0"/>
              <a:t>30</a:t>
            </a:r>
            <a:r>
              <a:rPr lang="zh-TW" altLang="en-US" dirty="0"/>
              <a:t>秒，相鄰的路由器會互相</a:t>
            </a:r>
            <a:r>
              <a:rPr lang="zh-TW" altLang="en-US" dirty="0">
                <a:solidFill>
                  <a:srgbClr val="FF0000"/>
                </a:solidFill>
              </a:rPr>
              <a:t>交換路由資訊</a:t>
            </a:r>
          </a:p>
        </p:txBody>
      </p:sp>
    </p:spTree>
    <p:extLst>
      <p:ext uri="{BB962C8B-B14F-4D97-AF65-F5344CB8AC3E}">
        <p14:creationId xmlns:p14="http://schemas.microsoft.com/office/powerpoint/2010/main" val="3737224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12C4B5-60FE-FE48-9DA0-B55B5939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zh-TW" dirty="0"/>
              <a:t>RIP</a:t>
            </a:r>
            <a:r>
              <a:rPr lang="zh-TW" altLang="en-US" dirty="0"/>
              <a:t>路由器之間彼此分享路由資訊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CB50397-3A37-8B40-A137-F2158AE7881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905000"/>
            <a:ext cx="6243886" cy="4124672"/>
          </a:xfr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7619C176-3CE4-3542-BB1F-4F6EB1B6D77F}"/>
              </a:ext>
            </a:extLst>
          </p:cNvPr>
          <p:cNvSpPr/>
          <p:nvPr/>
        </p:nvSpPr>
        <p:spPr>
          <a:xfrm>
            <a:off x="685800" y="1828720"/>
            <a:ext cx="6248400" cy="152407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A68B89A3-DCB1-1F47-B6D1-CCE4E3C8FFDC}"/>
              </a:ext>
            </a:extLst>
          </p:cNvPr>
          <p:cNvSpPr/>
          <p:nvPr/>
        </p:nvSpPr>
        <p:spPr>
          <a:xfrm>
            <a:off x="4719484" y="4343400"/>
            <a:ext cx="2209800" cy="14478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FEC95DF-CD8A-DC40-857A-79D3CF8F5724}"/>
              </a:ext>
            </a:extLst>
          </p:cNvPr>
          <p:cNvSpPr/>
          <p:nvPr/>
        </p:nvSpPr>
        <p:spPr>
          <a:xfrm>
            <a:off x="7239000" y="2209800"/>
            <a:ext cx="1628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某次交換轉運資訊前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FC03CF-1565-A942-9385-8B1233460BF5}"/>
              </a:ext>
            </a:extLst>
          </p:cNvPr>
          <p:cNvSpPr/>
          <p:nvPr/>
        </p:nvSpPr>
        <p:spPr>
          <a:xfrm>
            <a:off x="7253748" y="4744134"/>
            <a:ext cx="16287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根據台南轉運資料更新後的高雄轉運資訊</a:t>
            </a:r>
          </a:p>
        </p:txBody>
      </p:sp>
    </p:spTree>
    <p:extLst>
      <p:ext uri="{BB962C8B-B14F-4D97-AF65-F5344CB8AC3E}">
        <p14:creationId xmlns:p14="http://schemas.microsoft.com/office/powerpoint/2010/main" val="3047697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7-1</a:t>
            </a:r>
            <a:r>
              <a:rPr lang="zh-TW" altLang="en-US" dirty="0"/>
              <a:t>　網際網路架構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常用的網路連接設備有</a:t>
            </a:r>
            <a:endParaRPr lang="en-US" altLang="zh-TW" dirty="0"/>
          </a:p>
          <a:p>
            <a:pPr lvl="1"/>
            <a:r>
              <a:rPr lang="zh-TW" altLang="en-US" dirty="0"/>
              <a:t>路由器</a:t>
            </a:r>
            <a:endParaRPr lang="en-US" altLang="zh-TW" dirty="0"/>
          </a:p>
          <a:p>
            <a:pPr lvl="1"/>
            <a:r>
              <a:rPr lang="zh-TW" altLang="en-US" dirty="0"/>
              <a:t>交換器</a:t>
            </a:r>
            <a:endParaRPr lang="en-US" altLang="zh-TW" dirty="0"/>
          </a:p>
          <a:p>
            <a:pPr lvl="1"/>
            <a:r>
              <a:rPr lang="zh-TW" altLang="en-US" dirty="0"/>
              <a:t>無線網路基地台（或稱無線網路</a:t>
            </a:r>
            <a:r>
              <a:rPr lang="en" altLang="zh-TW" dirty="0"/>
              <a:t>AP</a:t>
            </a:r>
            <a:r>
              <a:rPr lang="zh-TW" altLang="en" dirty="0"/>
              <a:t>）</a:t>
            </a:r>
            <a:endParaRPr lang="en-US" altLang="zh-TW" dirty="0"/>
          </a:p>
          <a:p>
            <a:pPr lvl="1"/>
            <a:r>
              <a:rPr lang="zh-TW" altLang="en-US" dirty="0"/>
              <a:t>數據機</a:t>
            </a:r>
            <a:endParaRPr lang="en-US" altLang="zh-TW" dirty="0"/>
          </a:p>
          <a:p>
            <a:pPr lvl="1"/>
            <a:r>
              <a:rPr lang="zh-TW" altLang="en-US" dirty="0"/>
              <a:t>利用具有</a:t>
            </a:r>
            <a:r>
              <a:rPr lang="en-US" altLang="zh-TW" dirty="0"/>
              <a:t>4</a:t>
            </a:r>
            <a:r>
              <a:rPr lang="en" altLang="zh-TW" dirty="0"/>
              <a:t>G</a:t>
            </a:r>
            <a:r>
              <a:rPr lang="zh-TW" altLang="en-US" dirty="0"/>
              <a:t>上網功能的手機所模擬的熱點</a:t>
            </a:r>
            <a:br>
              <a:rPr lang="en-US" altLang="zh-TW" dirty="0"/>
            </a:br>
            <a:r>
              <a:rPr lang="zh-TW" altLang="en-US" dirty="0"/>
              <a:t>（即模擬無線網路</a:t>
            </a:r>
            <a:r>
              <a:rPr lang="en" altLang="zh-TW" dirty="0"/>
              <a:t>AP</a:t>
            </a:r>
            <a:r>
              <a:rPr lang="zh-TW" altLang="en" dirty="0"/>
              <a:t>）</a:t>
            </a:r>
            <a:endParaRPr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1688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D4E72-4182-424A-9447-B4F30343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A8A2932-EA0E-5E4E-8E2A-C5C4FF1935B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591674"/>
            <a:ext cx="8153400" cy="446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54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CC84E-E914-614A-82A4-CF82875B7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OSPF</a:t>
            </a:r>
            <a:r>
              <a:rPr lang="zh-TW" altLang="en-US" dirty="0"/>
              <a:t>開放式最短路徑優先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1C0DA8-E63E-EF4E-A337-5003894880C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5216624"/>
          </a:xfrm>
        </p:spPr>
        <p:txBody>
          <a:bodyPr>
            <a:normAutofit fontScale="85000" lnSpcReduction="1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開放式最短路徑優先</a:t>
            </a:r>
            <a:r>
              <a:rPr lang="zh-TW" altLang="en-US" dirty="0"/>
              <a:t>（</a:t>
            </a:r>
            <a:r>
              <a:rPr lang="en" altLang="zh-TW" dirty="0"/>
              <a:t>OSPF</a:t>
            </a:r>
            <a:r>
              <a:rPr lang="zh-TW" altLang="en" dirty="0"/>
              <a:t>）</a:t>
            </a:r>
            <a:r>
              <a:rPr lang="zh-TW" altLang="en-US" dirty="0"/>
              <a:t>也被廣泛使用。由於</a:t>
            </a:r>
            <a:r>
              <a:rPr lang="en" altLang="zh-TW" dirty="0"/>
              <a:t>RIP</a:t>
            </a:r>
            <a:r>
              <a:rPr lang="zh-TW" altLang="en-US" dirty="0"/>
              <a:t>路由協定中，一條路徑最多只能經過</a:t>
            </a:r>
            <a:r>
              <a:rPr lang="en-US" altLang="zh-TW" dirty="0"/>
              <a:t>15</a:t>
            </a:r>
            <a:r>
              <a:rPr lang="zh-TW" altLang="en-US" dirty="0"/>
              <a:t>個網路設備，所以</a:t>
            </a:r>
            <a:r>
              <a:rPr lang="en" altLang="zh-TW" dirty="0"/>
              <a:t>RIP</a:t>
            </a:r>
            <a:r>
              <a:rPr lang="zh-TW" altLang="en-US" dirty="0"/>
              <a:t>路由協定不適用於大型網路環境。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" altLang="zh-TW" dirty="0"/>
              <a:t>OSPF</a:t>
            </a:r>
            <a:r>
              <a:rPr lang="zh-TW" altLang="en-US" dirty="0"/>
              <a:t>路由協定的主要特色為：</a:t>
            </a:r>
          </a:p>
          <a:p>
            <a:pPr lvl="1"/>
            <a:r>
              <a:rPr lang="zh-TW" altLang="en-US" dirty="0"/>
              <a:t>沒有路由器數量的限制</a:t>
            </a:r>
          </a:p>
          <a:p>
            <a:pPr lvl="1"/>
            <a:r>
              <a:rPr lang="zh-TW" altLang="en-US" dirty="0"/>
              <a:t>採用最短路徑優先演算法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BF4FEE-3297-FC49-9538-06A0C105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19" y="2895600"/>
            <a:ext cx="7470058" cy="183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59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CC84E-E914-614A-82A4-CF82875B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378952" cy="818362"/>
          </a:xfrm>
        </p:spPr>
        <p:txBody>
          <a:bodyPr>
            <a:noAutofit/>
          </a:bodyPr>
          <a:lstStyle/>
          <a:p>
            <a:r>
              <a:rPr lang="en" altLang="zh-TW" sz="3600" dirty="0"/>
              <a:t>OSPF</a:t>
            </a:r>
            <a:r>
              <a:rPr lang="zh-TW" altLang="en-US" sz="3600" dirty="0"/>
              <a:t>路由器掌握時間成本最少的路徑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1C0DA8-E63E-EF4E-A337-5003894880C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OSPF</a:t>
            </a:r>
            <a:r>
              <a:rPr lang="zh-TW" altLang="en-US" dirty="0"/>
              <a:t>透過最短路徑演算法，並參考網路流量，計算出兩地之間各個路線的連線品質</a:t>
            </a:r>
            <a:endParaRPr lang="en-US" altLang="zh-TW" dirty="0"/>
          </a:p>
          <a:p>
            <a:pPr lvl="1"/>
            <a:r>
              <a:rPr lang="zh-TW" altLang="en-US" dirty="0"/>
              <a:t>沒有</a:t>
            </a:r>
            <a:r>
              <a:rPr lang="en" altLang="zh-TW" dirty="0"/>
              <a:t>RIP</a:t>
            </a:r>
            <a:r>
              <a:rPr lang="zh-TW" altLang="en-US" dirty="0"/>
              <a:t>只根據轉運次數來選擇路徑的缺點。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9F417D-F52A-D846-9B26-A46ED10B9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058135"/>
            <a:ext cx="4530260" cy="36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36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CC84E-E914-614A-82A4-CF82875B7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/>
              <a:t>OSPF</a:t>
            </a:r>
            <a:r>
              <a:rPr lang="zh-TW" altLang="en-US" dirty="0"/>
              <a:t>的運作過程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1C0DA8-E63E-EF4E-A337-5003894880C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81000" y="1412776"/>
            <a:ext cx="3124200" cy="51404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計算相鄰轉運站彼此傳遞訊息耗費的時間「成本」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每個轉運站取得其他轉運站的成本資訊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每個轉運站計算自己到其他轉運站的最短路徑（最少時間成本，如圖</a:t>
            </a:r>
            <a:r>
              <a:rPr lang="en-US" altLang="zh-TW" sz="2400" dirty="0"/>
              <a:t>7-14</a:t>
            </a:r>
            <a:r>
              <a:rPr lang="zh-TW" altLang="en-US" sz="2400" dirty="0"/>
              <a:t>）</a:t>
            </a:r>
          </a:p>
          <a:p>
            <a:pPr marL="514350" indent="-514350">
              <a:buFont typeface="+mj-lt"/>
              <a:buAutoNum type="arabicPeriod"/>
            </a:pPr>
            <a:endParaRPr kumimoji="1"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6385BC-E242-CE4B-B106-BF3952EAD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752600"/>
            <a:ext cx="5371820" cy="4572000"/>
          </a:xfrm>
          <a:prstGeom prst="rect">
            <a:avLst/>
          </a:prstGeo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6D095874-7543-3C4C-8230-58095CC5B2F5}"/>
              </a:ext>
            </a:extLst>
          </p:cNvPr>
          <p:cNvSpPr/>
          <p:nvPr/>
        </p:nvSpPr>
        <p:spPr>
          <a:xfrm>
            <a:off x="304800" y="1371601"/>
            <a:ext cx="3429000" cy="12192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62A88A65-E4E9-234C-903C-486DDA606165}"/>
              </a:ext>
            </a:extLst>
          </p:cNvPr>
          <p:cNvSpPr/>
          <p:nvPr/>
        </p:nvSpPr>
        <p:spPr>
          <a:xfrm>
            <a:off x="4038600" y="1752600"/>
            <a:ext cx="1752600" cy="18415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FCDDFABA-C12D-B24B-A6E3-F5BBB2145ABE}"/>
              </a:ext>
            </a:extLst>
          </p:cNvPr>
          <p:cNvCxnSpPr>
            <a:stCxn id="6" idx="3"/>
          </p:cNvCxnSpPr>
          <p:nvPr/>
        </p:nvCxnSpPr>
        <p:spPr>
          <a:xfrm>
            <a:off x="3733800" y="1981201"/>
            <a:ext cx="304800" cy="692149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AC42824D-AE48-2E4B-9EA4-A66CDD81F814}"/>
              </a:ext>
            </a:extLst>
          </p:cNvPr>
          <p:cNvSpPr/>
          <p:nvPr/>
        </p:nvSpPr>
        <p:spPr>
          <a:xfrm>
            <a:off x="6781800" y="1752600"/>
            <a:ext cx="1984248" cy="1841500"/>
          </a:xfrm>
          <a:prstGeom prst="roundRect">
            <a:avLst/>
          </a:prstGeom>
          <a:noFill/>
          <a:ln>
            <a:solidFill>
              <a:srgbClr val="0432FF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67D8C3C2-6100-5340-9895-09690A402C66}"/>
              </a:ext>
            </a:extLst>
          </p:cNvPr>
          <p:cNvGrpSpPr/>
          <p:nvPr/>
        </p:nvGrpSpPr>
        <p:grpSpPr>
          <a:xfrm>
            <a:off x="6085929" y="142340"/>
            <a:ext cx="2863850" cy="1075884"/>
            <a:chOff x="6085929" y="142340"/>
            <a:chExt cx="2863850" cy="1075884"/>
          </a:xfrm>
        </p:grpSpPr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6F7C58EA-45EC-1C42-97C3-FF345C14AD49}"/>
                </a:ext>
              </a:extLst>
            </p:cNvPr>
            <p:cNvSpPr/>
            <p:nvPr/>
          </p:nvSpPr>
          <p:spPr>
            <a:xfrm>
              <a:off x="6085929" y="142340"/>
              <a:ext cx="2863850" cy="10758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432FF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7F207F4-2003-9343-8C05-25F832992844}"/>
                </a:ext>
              </a:extLst>
            </p:cNvPr>
            <p:cNvSpPr/>
            <p:nvPr/>
          </p:nvSpPr>
          <p:spPr>
            <a:xfrm>
              <a:off x="6108154" y="203228"/>
              <a:ext cx="2819400" cy="954107"/>
            </a:xfrm>
            <a:prstGeom prst="rect">
              <a:avLst/>
            </a:prstGeom>
            <a:noFill/>
            <a:ln cap="rnd"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>
                  <a:latin typeface="Helvetica" pitchFamily="2" charset="0"/>
                </a:rPr>
                <a:t>台北</a:t>
              </a:r>
              <a:r>
                <a:rPr lang="en-US" altLang="zh-TW" sz="1400" dirty="0">
                  <a:latin typeface="Helvetica" pitchFamily="2" charset="0"/>
                  <a:sym typeface="Wingdings" pitchFamily="2" charset="2"/>
                </a:rPr>
                <a:t></a:t>
              </a:r>
              <a:r>
                <a:rPr lang="zh-TW" altLang="en-US" sz="1400" dirty="0">
                  <a:latin typeface="Helvetica" pitchFamily="2" charset="0"/>
                </a:rPr>
                <a:t>高雄：</a:t>
              </a:r>
              <a:endParaRPr lang="en-US" altLang="zh-TW" sz="1400" dirty="0">
                <a:latin typeface="Helvetica" pitchFamily="2" charset="0"/>
              </a:endParaRPr>
            </a:p>
            <a:p>
              <a:r>
                <a:rPr lang="zh-TW" altLang="en-US" sz="1400" dirty="0">
                  <a:latin typeface="Helvetica" pitchFamily="2" charset="0"/>
                </a:rPr>
                <a:t>先由台北路由器發送給台中路由器，再由台中路由器發送給台南路由器，最後轉給高雄路由器。</a:t>
              </a:r>
              <a:endParaRPr lang="zh-TW" altLang="en-US" sz="1400" dirty="0">
                <a:effectLst/>
                <a:latin typeface="Helvetica" pitchFamily="2" charset="0"/>
              </a:endParaRPr>
            </a:p>
          </p:txBody>
        </p:sp>
      </p:grp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DA72C849-89B8-F04A-8139-391EF7ED3436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7517854" y="1218224"/>
            <a:ext cx="256070" cy="534376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843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465E283-697B-4D42-A6DA-AC5C15F3466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070304" y="1412875"/>
            <a:ext cx="5238341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02A291-04DB-F54D-AA15-22104E9F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9329DA2-D655-A848-85AD-C640EE48D0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altLang="zh-TW" dirty="0"/>
              <a:t>2. RIP</a:t>
            </a:r>
            <a:r>
              <a:rPr lang="zh-TW" altLang="en-US" dirty="0"/>
              <a:t>演算法演練</a:t>
            </a:r>
          </a:p>
          <a:p>
            <a:r>
              <a:rPr lang="zh-TW" altLang="en-US" dirty="0"/>
              <a:t>討論重點</a:t>
            </a:r>
          </a:p>
          <a:p>
            <a:pPr lvl="1"/>
            <a:r>
              <a:rPr lang="zh-TW" altLang="en-US" dirty="0"/>
              <a:t>假設我們在五個相當於網路路由器的「轉運站」之間移動（圖</a:t>
            </a:r>
            <a:r>
              <a:rPr lang="en-US" altLang="zh-TW" dirty="0"/>
              <a:t>7-10</a:t>
            </a:r>
            <a:r>
              <a:rPr lang="zh-TW" altLang="en-US" dirty="0"/>
              <a:t>），轉運站提供的「轉運資訊表」就是路由器上的路由表，轉運資訊表採用「</a:t>
            </a:r>
            <a:r>
              <a:rPr lang="en" altLang="zh-TW" dirty="0"/>
              <a:t>RIP</a:t>
            </a:r>
            <a:r>
              <a:rPr lang="zh-TW" altLang="en-US" dirty="0"/>
              <a:t>演算法」（圖</a:t>
            </a:r>
            <a:r>
              <a:rPr lang="en-US" altLang="zh-TW" dirty="0"/>
              <a:t>7-15</a:t>
            </a:r>
            <a:r>
              <a:rPr lang="zh-TW" altLang="en-US" dirty="0"/>
              <a:t>）更新。藉此演練</a:t>
            </a:r>
            <a:r>
              <a:rPr lang="en" altLang="zh-TW" dirty="0"/>
              <a:t>RIP</a:t>
            </a:r>
            <a:r>
              <a:rPr lang="zh-TW" altLang="en-US" dirty="0"/>
              <a:t>演算法。</a:t>
            </a:r>
          </a:p>
          <a:p>
            <a:r>
              <a:rPr lang="zh-TW" altLang="en-US" dirty="0"/>
              <a:t>活動進行</a:t>
            </a:r>
          </a:p>
          <a:p>
            <a:pPr marL="0" indent="0">
              <a:buNone/>
            </a:pPr>
            <a:r>
              <a:rPr lang="en-US" altLang="zh-TW" dirty="0"/>
              <a:t>(1)</a:t>
            </a:r>
            <a:r>
              <a:rPr lang="zh-TW" altLang="en-US" dirty="0"/>
              <a:t>老師先帶領同學們瀏覽圖</a:t>
            </a:r>
            <a:r>
              <a:rPr lang="en-US" altLang="zh-TW" dirty="0"/>
              <a:t>7-15</a:t>
            </a:r>
            <a:r>
              <a:rPr lang="zh-TW" altLang="en-US" dirty="0"/>
              <a:t>的</a:t>
            </a:r>
            <a:r>
              <a:rPr lang="en" altLang="zh-TW" dirty="0"/>
              <a:t>RIP</a:t>
            </a:r>
            <a:r>
              <a:rPr lang="zh-TW" altLang="en-US" dirty="0"/>
              <a:t>演算法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(2) </a:t>
            </a:r>
            <a:r>
              <a:rPr lang="zh-TW" altLang="en-US" dirty="0"/>
              <a:t>將全班同學分為數組，請各組同學做小組討論以下兩個問題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一開始各站的轉運資訊表為何？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最後各站轉運資訊表的資訊為何？</a:t>
            </a:r>
          </a:p>
          <a:p>
            <a:pPr marL="0" indent="0">
              <a:buNone/>
            </a:pPr>
            <a:r>
              <a:rPr lang="en-US" altLang="zh-TW" dirty="0"/>
              <a:t>(3) </a:t>
            </a:r>
            <a:r>
              <a:rPr lang="zh-TW" altLang="en-US" dirty="0"/>
              <a:t>各組推派代表報告各組的討論結果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3437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19645C-B362-2645-8DF9-EFF80313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4E8052A-2383-9542-B9BB-69A2A10455A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22" y="1412875"/>
            <a:ext cx="4364306" cy="4824413"/>
          </a:xfrm>
        </p:spPr>
      </p:pic>
    </p:spTree>
    <p:extLst>
      <p:ext uri="{BB962C8B-B14F-4D97-AF65-F5344CB8AC3E}">
        <p14:creationId xmlns:p14="http://schemas.microsoft.com/office/powerpoint/2010/main" val="318220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931C84-EBAD-2B43-874F-5DD44802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常見連上網路的方式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25D19A0-552F-854F-A090-35E8B0F0880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38199" y="1295400"/>
            <a:ext cx="6310819" cy="2286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3188AF5-F36C-E648-8C29-1561179D5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29" y="3581400"/>
            <a:ext cx="6235654" cy="309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6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9AD59F-316C-E041-9C38-5A7F49C7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通訊協定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81027D-19DB-394E-9EC1-55D33FBD3CC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通訊協定（</a:t>
            </a:r>
            <a:r>
              <a:rPr lang="en" altLang="zh-TW" dirty="0"/>
              <a:t>Protocol</a:t>
            </a:r>
            <a:r>
              <a:rPr lang="zh-TW" altLang="en" dirty="0"/>
              <a:t>）</a:t>
            </a:r>
            <a:r>
              <a:rPr lang="zh-TW" altLang="en-US" dirty="0"/>
              <a:t>就是網路上的共同語言，如同我們必須使用一樣的語言，電腦之間的通訊也需要有彼此都認得的「規定」</a:t>
            </a:r>
          </a:p>
          <a:p>
            <a:r>
              <a:rPr lang="zh-TW" altLang="en-US" dirty="0"/>
              <a:t>例如：</a:t>
            </a:r>
            <a:r>
              <a:rPr lang="en" altLang="zh-TW" dirty="0"/>
              <a:t>TCP/IP</a:t>
            </a:r>
            <a:r>
              <a:rPr lang="zh-TW" altLang="en-US" dirty="0"/>
              <a:t>通訊協定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CEF22E-4870-7C4A-87A2-5C478ED48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2400"/>
            <a:ext cx="9144000" cy="180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11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298CDE-353C-A548-9C4A-C7590CED6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網購貨品的傳遞過程 </a:t>
            </a:r>
            <a:r>
              <a:rPr lang="en-US" altLang="zh-TW" dirty="0"/>
              <a:t>vs.</a:t>
            </a:r>
            <a:r>
              <a:rPr lang="zh-TW" altLang="en-US" dirty="0"/>
              <a:t> </a:t>
            </a:r>
            <a:r>
              <a:rPr lang="en-US" altLang="zh-TW" dirty="0"/>
              <a:t>TCP/IP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2D0255-C870-D84B-8A3F-2476DC6C24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07C877-D6F2-D74A-BBAF-E4906AC1F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333" y="1490077"/>
            <a:ext cx="5120933" cy="28434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8F71CAD-6364-E141-A4B2-A0702952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410818"/>
            <a:ext cx="5791200" cy="245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15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132601-6C2E-674F-9BCC-46EC157F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7-2</a:t>
            </a:r>
            <a:r>
              <a:rPr lang="zh-TW" altLang="en-US" dirty="0"/>
              <a:t>　網際網路運作原理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DE5CD8-2127-DD4B-AC3F-37E5CEE47A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62222"/>
                </a:solidFill>
              </a:rPr>
              <a:t>電路交換</a:t>
            </a:r>
            <a:r>
              <a:rPr lang="zh-TW" altLang="en-US" dirty="0"/>
              <a:t>：</a:t>
            </a:r>
            <a:r>
              <a:rPr lang="zh-TW" altLang="en-US" sz="2800" dirty="0"/>
              <a:t>平常我們打電話就是一種電路交換的過程。過程中，通話雙方之間會建立一條「專屬通道」，於是這條線路（資源）就被佔用了，無法提供給其他人使用</a:t>
            </a:r>
            <a:endParaRPr lang="en-US" altLang="zh-TW" dirty="0"/>
          </a:p>
          <a:p>
            <a:r>
              <a:rPr lang="zh-TW" altLang="en-US" dirty="0">
                <a:solidFill>
                  <a:srgbClr val="F62222"/>
                </a:solidFill>
              </a:rPr>
              <a:t>封包交換</a:t>
            </a:r>
            <a:r>
              <a:rPr lang="zh-TW" altLang="en-US" dirty="0"/>
              <a:t>：</a:t>
            </a:r>
            <a:r>
              <a:rPr lang="zh-TW" altLang="en-US" sz="2800" dirty="0"/>
              <a:t>資料在傳送前會先被</a:t>
            </a:r>
            <a:r>
              <a:rPr lang="zh-TW" altLang="en-US" sz="2800" dirty="0">
                <a:solidFill>
                  <a:srgbClr val="0432FF"/>
                </a:solidFill>
              </a:rPr>
              <a:t>分割</a:t>
            </a:r>
            <a:r>
              <a:rPr lang="zh-TW" altLang="en-US" sz="2800" dirty="0"/>
              <a:t>成數個</a:t>
            </a:r>
            <a:r>
              <a:rPr lang="zh-TW" altLang="en-US" sz="2800" dirty="0">
                <a:solidFill>
                  <a:srgbClr val="F62222"/>
                </a:solidFill>
              </a:rPr>
              <a:t>封包</a:t>
            </a:r>
            <a:r>
              <a:rPr lang="zh-TW" altLang="en" sz="2800" dirty="0"/>
              <a:t>，</a:t>
            </a:r>
            <a:r>
              <a:rPr lang="zh-TW" altLang="en-US" sz="2800" dirty="0"/>
              <a:t>每個封包都會註明傳送者的</a:t>
            </a:r>
            <a:r>
              <a:rPr lang="zh-TW" altLang="en-US" sz="2800" dirty="0">
                <a:solidFill>
                  <a:srgbClr val="F62222"/>
                </a:solidFill>
              </a:rPr>
              <a:t>位址</a:t>
            </a:r>
            <a:r>
              <a:rPr lang="zh-TW" altLang="en-US" sz="2800" dirty="0"/>
              <a:t>（來源）及收件者的</a:t>
            </a:r>
            <a:r>
              <a:rPr lang="zh-TW" altLang="en-US" sz="2800" dirty="0">
                <a:solidFill>
                  <a:srgbClr val="F62222"/>
                </a:solidFill>
              </a:rPr>
              <a:t>位址</a:t>
            </a:r>
            <a:r>
              <a:rPr lang="zh-TW" altLang="en-US" sz="2800" dirty="0"/>
              <a:t>（目的地）。這些封包在網際網路中各走各的路，抵達目的地後再</a:t>
            </a:r>
            <a:r>
              <a:rPr lang="zh-TW" altLang="en-US" sz="2800" dirty="0">
                <a:solidFill>
                  <a:srgbClr val="0432FF"/>
                </a:solidFill>
              </a:rPr>
              <a:t>組合</a:t>
            </a:r>
            <a:r>
              <a:rPr lang="zh-TW" altLang="en-US" sz="2800" dirty="0"/>
              <a:t>回原來的資料</a:t>
            </a:r>
            <a:endParaRPr lang="zh-TW" altLang="en-US" dirty="0"/>
          </a:p>
          <a:p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8887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99FEF-56DF-E14E-B3F0-FDB04D7B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封包交換</a:t>
            </a:r>
            <a:r>
              <a:rPr lang="en-US" altLang="zh-TW" dirty="0"/>
              <a:t>(1/2)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1FE3A0-675E-A042-9591-F8C421060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352800"/>
            <a:ext cx="7772400" cy="30838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3C1C5FC-75C7-7645-83D6-57260793F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97" y="1341245"/>
            <a:ext cx="7004703" cy="18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9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99FEF-56DF-E14E-B3F0-FDB04D7B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封包交換</a:t>
            </a:r>
            <a:r>
              <a:rPr lang="en-US" altLang="zh-TW" dirty="0"/>
              <a:t>(2/2)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F46004-1A37-2A48-8105-75206FF0B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161034"/>
            <a:ext cx="6324600" cy="36969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56B0AF7-F6A4-9942-9D5F-1254C3884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97" y="1341245"/>
            <a:ext cx="7004703" cy="18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034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13965</TotalTime>
  <Words>1409</Words>
  <Application>Microsoft Macintosh PowerPoint</Application>
  <PresentationFormat>如螢幕大小 (4:3)</PresentationFormat>
  <Paragraphs>119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2" baseType="lpstr">
      <vt:lpstr>Calibri</vt:lpstr>
      <vt:lpstr>Helvetica</vt:lpstr>
      <vt:lpstr>Tw Cen MT</vt:lpstr>
      <vt:lpstr>Wingdings</vt:lpstr>
      <vt:lpstr>Wingdings 2</vt:lpstr>
      <vt:lpstr>04E78Sample</vt:lpstr>
      <vt:lpstr>第07章　網際網路運作原理</vt:lpstr>
      <vt:lpstr>常見連接網際網路的方式</vt:lpstr>
      <vt:lpstr>7-1　網際網路架構</vt:lpstr>
      <vt:lpstr>常見連上網路的方式</vt:lpstr>
      <vt:lpstr>通訊協定</vt:lpstr>
      <vt:lpstr>網購貨品的傳遞過程 vs. TCP/IP</vt:lpstr>
      <vt:lpstr>7-2　網際網路運作原理</vt:lpstr>
      <vt:lpstr>封包交換(1/2)</vt:lpstr>
      <vt:lpstr>封包交換(2/2)</vt:lpstr>
      <vt:lpstr>IP位址</vt:lpstr>
      <vt:lpstr>網域名稱的使用</vt:lpstr>
      <vt:lpstr>找查去…</vt:lpstr>
      <vt:lpstr>網址</vt:lpstr>
      <vt:lpstr>網址表示法</vt:lpstr>
      <vt:lpstr>PowerPoint 簡報</vt:lpstr>
      <vt:lpstr>實例演練：網路連線測試</vt:lpstr>
      <vt:lpstr>ipconfig：顯示電腦目前的IP設定</vt:lpstr>
      <vt:lpstr>ping：測試網路連線狀態</vt:lpstr>
      <vt:lpstr>nslookup：提供IP位址與網域名稱的雙向查詢</vt:lpstr>
      <vt:lpstr>網路路由</vt:lpstr>
      <vt:lpstr>抵達下一站再詢問接下來的路線</vt:lpstr>
      <vt:lpstr>路由的概念</vt:lpstr>
      <vt:lpstr>轉運(即路由)資訊(1/3)</vt:lpstr>
      <vt:lpstr>轉運(即路由)資訊(2/3)</vt:lpstr>
      <vt:lpstr>轉運(即路由)資訊(3/3)</vt:lpstr>
      <vt:lpstr>※7-3　常見的路由演算法</vt:lpstr>
      <vt:lpstr>三個路由演算法的使用情境</vt:lpstr>
      <vt:lpstr>RIP路由資訊協定</vt:lpstr>
      <vt:lpstr>RIP路由器之間彼此分享路由資訊</vt:lpstr>
      <vt:lpstr>PowerPoint 簡報</vt:lpstr>
      <vt:lpstr>OSPF開放式最短路徑優先</vt:lpstr>
      <vt:lpstr>OSPF路由器掌握時間成本最少的路徑</vt:lpstr>
      <vt:lpstr>OSPF的運作過程</vt:lpstr>
      <vt:lpstr>實力挑戰</vt:lpstr>
      <vt:lpstr>實力挑戰</vt:lpstr>
      <vt:lpstr>實力挑戰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Microsoft Office User</cp:lastModifiedBy>
  <cp:revision>458</cp:revision>
  <cp:lastPrinted>2019-03-05T08:07:49Z</cp:lastPrinted>
  <dcterms:created xsi:type="dcterms:W3CDTF">2012-12-17T09:47:55Z</dcterms:created>
  <dcterms:modified xsi:type="dcterms:W3CDTF">2019-08-29T17:44:30Z</dcterms:modified>
</cp:coreProperties>
</file>